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1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ng Qianchen" initials="LQ" lastIdx="10" clrIdx="0">
    <p:extLst>
      <p:ext uri="{19B8F6BF-5375-455C-9EA6-DF929625EA0E}">
        <p15:presenceInfo xmlns:p15="http://schemas.microsoft.com/office/powerpoint/2012/main" userId="dc306e9d82c44ef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508F73D-3894-4E33-875A-0C4F244369D1}">
  <a:tblStyle styleId="{9508F73D-3894-4E33-875A-0C4F244369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>
      <p:cViewPr varScale="1">
        <p:scale>
          <a:sx n="91" d="100"/>
          <a:sy n="91" d="100"/>
        </p:scale>
        <p:origin x="54" y="84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ang Qianchen" userId="dc306e9d82c44ef2" providerId="LiveId" clId="{F14999DF-E62F-4197-9D64-9FC3926123A6}"/>
    <pc:docChg chg="custSel modSld">
      <pc:chgData name="Liang Qianchen" userId="dc306e9d82c44ef2" providerId="LiveId" clId="{F14999DF-E62F-4197-9D64-9FC3926123A6}" dt="2020-01-22T04:46:37.340" v="471"/>
      <pc:docMkLst>
        <pc:docMk/>
      </pc:docMkLst>
      <pc:sldChg chg="modSp addCm delCm modCm">
        <pc:chgData name="Liang Qianchen" userId="dc306e9d82c44ef2" providerId="LiveId" clId="{F14999DF-E62F-4197-9D64-9FC3926123A6}" dt="2020-01-22T04:41:48.218" v="462"/>
        <pc:sldMkLst>
          <pc:docMk/>
          <pc:sldMk cId="0" sldId="259"/>
        </pc:sldMkLst>
        <pc:spChg chg="mod">
          <ac:chgData name="Liang Qianchen" userId="dc306e9d82c44ef2" providerId="LiveId" clId="{F14999DF-E62F-4197-9D64-9FC3926123A6}" dt="2020-01-22T04:36:20.708" v="460" actId="20577"/>
          <ac:spMkLst>
            <pc:docMk/>
            <pc:sldMk cId="0" sldId="259"/>
            <ac:spMk id="78" creationId="{00000000-0000-0000-0000-000000000000}"/>
          </ac:spMkLst>
        </pc:spChg>
        <pc:spChg chg="mod">
          <ac:chgData name="Liang Qianchen" userId="dc306e9d82c44ef2" providerId="LiveId" clId="{F14999DF-E62F-4197-9D64-9FC3926123A6}" dt="2020-01-22T04:28:14.899" v="231" actId="20577"/>
          <ac:spMkLst>
            <pc:docMk/>
            <pc:sldMk cId="0" sldId="259"/>
            <ac:spMk id="79" creationId="{00000000-0000-0000-0000-000000000000}"/>
          </ac:spMkLst>
        </pc:spChg>
      </pc:sldChg>
      <pc:sldChg chg="modSp">
        <pc:chgData name="Liang Qianchen" userId="dc306e9d82c44ef2" providerId="LiveId" clId="{F14999DF-E62F-4197-9D64-9FC3926123A6}" dt="2020-01-22T04:28:43.869" v="299" actId="20577"/>
        <pc:sldMkLst>
          <pc:docMk/>
          <pc:sldMk cId="0" sldId="261"/>
        </pc:sldMkLst>
        <pc:spChg chg="mod">
          <ac:chgData name="Liang Qianchen" userId="dc306e9d82c44ef2" providerId="LiveId" clId="{F14999DF-E62F-4197-9D64-9FC3926123A6}" dt="2020-01-22T04:28:43.869" v="299" actId="20577"/>
          <ac:spMkLst>
            <pc:docMk/>
            <pc:sldMk cId="0" sldId="261"/>
            <ac:spMk id="93" creationId="{00000000-0000-0000-0000-000000000000}"/>
          </ac:spMkLst>
        </pc:spChg>
      </pc:sldChg>
      <pc:sldChg chg="modSp addCm delCm modCm">
        <pc:chgData name="Liang Qianchen" userId="dc306e9d82c44ef2" providerId="LiveId" clId="{F14999DF-E62F-4197-9D64-9FC3926123A6}" dt="2020-01-22T04:32:21.024" v="396" actId="1592"/>
        <pc:sldMkLst>
          <pc:docMk/>
          <pc:sldMk cId="0" sldId="262"/>
        </pc:sldMkLst>
        <pc:spChg chg="mod">
          <ac:chgData name="Liang Qianchen" userId="dc306e9d82c44ef2" providerId="LiveId" clId="{F14999DF-E62F-4197-9D64-9FC3926123A6}" dt="2020-01-22T04:29:27.810" v="385" actId="20577"/>
          <ac:spMkLst>
            <pc:docMk/>
            <pc:sldMk cId="0" sldId="262"/>
            <ac:spMk id="100" creationId="{00000000-0000-0000-0000-000000000000}"/>
          </ac:spMkLst>
        </pc:spChg>
      </pc:sldChg>
      <pc:sldChg chg="modSp">
        <pc:chgData name="Liang Qianchen" userId="dc306e9d82c44ef2" providerId="LiveId" clId="{F14999DF-E62F-4197-9D64-9FC3926123A6}" dt="2020-01-22T04:29:58.072" v="392" actId="15"/>
        <pc:sldMkLst>
          <pc:docMk/>
          <pc:sldMk cId="0" sldId="263"/>
        </pc:sldMkLst>
        <pc:spChg chg="mod">
          <ac:chgData name="Liang Qianchen" userId="dc306e9d82c44ef2" providerId="LiveId" clId="{F14999DF-E62F-4197-9D64-9FC3926123A6}" dt="2020-01-22T04:29:58.072" v="392" actId="15"/>
          <ac:spMkLst>
            <pc:docMk/>
            <pc:sldMk cId="0" sldId="263"/>
            <ac:spMk id="107" creationId="{00000000-0000-0000-0000-000000000000}"/>
          </ac:spMkLst>
        </pc:spChg>
      </pc:sldChg>
      <pc:sldChg chg="addCm modCm">
        <pc:chgData name="Liang Qianchen" userId="dc306e9d82c44ef2" providerId="LiveId" clId="{F14999DF-E62F-4197-9D64-9FC3926123A6}" dt="2020-01-22T04:46:37.340" v="471"/>
        <pc:sldMkLst>
          <pc:docMk/>
          <pc:sldMk cId="0" sldId="265"/>
        </pc:sldMkLst>
      </pc:sldChg>
      <pc:sldChg chg="modSp addCm modCm">
        <pc:chgData name="Liang Qianchen" userId="dc306e9d82c44ef2" providerId="LiveId" clId="{F14999DF-E62F-4197-9D64-9FC3926123A6}" dt="2020-01-22T04:44:38.468" v="469"/>
        <pc:sldMkLst>
          <pc:docMk/>
          <pc:sldMk cId="0" sldId="266"/>
        </pc:sldMkLst>
        <pc:spChg chg="mod">
          <ac:chgData name="Liang Qianchen" userId="dc306e9d82c44ef2" providerId="LiveId" clId="{F14999DF-E62F-4197-9D64-9FC3926123A6}" dt="2020-01-22T04:42:45.540" v="464" actId="207"/>
          <ac:spMkLst>
            <pc:docMk/>
            <pc:sldMk cId="0" sldId="266"/>
            <ac:spMk id="127" creationId="{00000000-0000-0000-0000-000000000000}"/>
          </ac:spMkLst>
        </pc:spChg>
        <pc:spChg chg="mod">
          <ac:chgData name="Liang Qianchen" userId="dc306e9d82c44ef2" providerId="LiveId" clId="{F14999DF-E62F-4197-9D64-9FC3926123A6}" dt="2020-01-22T04:42:40.242" v="463" actId="207"/>
          <ac:spMkLst>
            <pc:docMk/>
            <pc:sldMk cId="0" sldId="266"/>
            <ac:spMk id="128" creationId="{00000000-0000-0000-0000-000000000000}"/>
          </ac:spMkLst>
        </pc:spChg>
        <pc:spChg chg="mod">
          <ac:chgData name="Liang Qianchen" userId="dc306e9d82c44ef2" providerId="LiveId" clId="{F14999DF-E62F-4197-9D64-9FC3926123A6}" dt="2020-01-22T04:42:50.985" v="465" actId="207"/>
          <ac:spMkLst>
            <pc:docMk/>
            <pc:sldMk cId="0" sldId="266"/>
            <ac:spMk id="129" creationId="{00000000-0000-0000-0000-000000000000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22T14:29:04.344" idx="1">
    <p:pos x="5395" y="778"/>
    <p:text>change to dot points: 1. large sample size 2. sample from all over the world.</p:text>
    <p:extLst>
      <p:ext uri="{C676402C-5697-4E1C-873F-D02D1690AC5C}">
        <p15:threadingInfo xmlns:p15="http://schemas.microsoft.com/office/powerpoint/2012/main" timeZoneBias="-660"/>
      </p:ext>
    </p:extLst>
  </p:cm>
  <p:cm authorId="1" dt="2020-01-22T14:33:05.490" idx="2">
    <p:pos x="2901" y="1378"/>
    <p:text>reduced number of trials per person</p:text>
    <p:extLst>
      <p:ext uri="{C676402C-5697-4E1C-873F-D02D1690AC5C}">
        <p15:threadingInfo xmlns:p15="http://schemas.microsoft.com/office/powerpoint/2012/main" timeZoneBias="-660"/>
      </p:ext>
    </p:extLst>
  </p:cm>
  <p:cm authorId="1" dt="2020-01-22T14:34:26.468" idx="3">
    <p:pos x="5539" y="1378"/>
    <p:text>这不是m turk对比lab experiment的优势。意思不明确，要讲清楚这句话的背景。</p:text>
    <p:extLst>
      <p:ext uri="{C676402C-5697-4E1C-873F-D02D1690AC5C}">
        <p15:threadingInfo xmlns:p15="http://schemas.microsoft.com/office/powerpoint/2012/main" timeZoneBias="-660"/>
      </p:ext>
    </p:extLst>
  </p:cm>
  <p:cm authorId="1" dt="2020-01-22T14:35:47.318" idx="4">
    <p:pos x="2289" y="1574"/>
    <p:text>意思不明确</p:text>
    <p:extLst>
      <p:ext uri="{C676402C-5697-4E1C-873F-D02D1690AC5C}">
        <p15:threadingInfo xmlns:p15="http://schemas.microsoft.com/office/powerpoint/2012/main" timeZoneBias="-6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22T15:33:10.268" idx="8">
    <p:pos x="10" y="10"/>
    <p:text>procedure (slide 4-10) 这部分有点乱和重复 （e.g. 140 images这个提了好几次）。建议遵循的顺序为：1. 简单介绍design（fixation -- image presentation -- patch presentation -- response）. 2. image type (congruent vs. incongruent, 给例子) and patch type (present, similar object but absent, absent). 3. trials, including: pratice trials (number of trials &amp; patches each trials &amp; patch presented); experiment trials, 同上。4. randomisation: 140 images included in this process; how it is randomised. 5. comparison of Qianchen's and Van's version.</p:text>
    <p:extLst>
      <p:ext uri="{C676402C-5697-4E1C-873F-D02D1690AC5C}">
        <p15:threadingInfo xmlns:p15="http://schemas.microsoft.com/office/powerpoint/2012/main" timeZoneBias="-6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22T15:45:17.066" idx="10">
    <p:pos x="10" y="10"/>
    <p:text>try to use graphs and figures to visualize the process.</p:text>
    <p:extLst>
      <p:ext uri="{C676402C-5697-4E1C-873F-D02D1690AC5C}">
        <p15:threadingInfo xmlns:p15="http://schemas.microsoft.com/office/powerpoint/2012/main" timeZoneBias="-6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22T15:42:54.959" idx="9">
    <p:pos x="1289" y="862"/>
    <p:text>title and axis label字体调大一点。可参考我发给你的ppt</p:text>
    <p:extLst>
      <p:ext uri="{C676402C-5697-4E1C-873F-D02D1690AC5C}">
        <p15:threadingInfo xmlns:p15="http://schemas.microsoft.com/office/powerpoint/2012/main" timeZoneBias="-660"/>
      </p:ext>
    </p:extLst>
  </p:cm>
</p:cmLst>
</file>

<file path=ppt/media/image1.png>
</file>

<file path=ppt/media/image2.gif>
</file>

<file path=ppt/media/image3.gif>
</file>

<file path=ppt/media/image4.gif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ca0a22363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ca0a22363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ca0a22363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ca0a22363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ca0a22363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ca0a22363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cb5ad8bd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cb5ad8bd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ca0a223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ca0a223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ca0a22363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ca0a22363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ca0a2236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g7ca0a2236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ca0a2236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g7ca0a2236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ca0a2236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7ca0a2236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ca0a22363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g7ca0a22363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ca0a22363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ca0a22363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ca0a22363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ca0a22363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comments" Target="../comments/commen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comments" Target="../comments/commen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comments" Target="../comments/commen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Qianchen’s Project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(Inquisit Version)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Trial schedule 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76BC91-F4BE-466D-AC9A-F78CCD2D7D5B}"/>
              </a:ext>
            </a:extLst>
          </p:cNvPr>
          <p:cNvSpPr/>
          <p:nvPr/>
        </p:nvSpPr>
        <p:spPr>
          <a:xfrm>
            <a:off x="940065" y="3471249"/>
            <a:ext cx="609600" cy="3048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G1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048B48-7B85-4810-A280-8C7A8A1BDA85}"/>
              </a:ext>
            </a:extLst>
          </p:cNvPr>
          <p:cNvSpPr/>
          <p:nvPr/>
        </p:nvSpPr>
        <p:spPr>
          <a:xfrm>
            <a:off x="1647868" y="3471249"/>
            <a:ext cx="609600" cy="3048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G2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4C83E6-AEAC-484F-BD7A-698C77CD6BE6}"/>
              </a:ext>
            </a:extLst>
          </p:cNvPr>
          <p:cNvSpPr/>
          <p:nvPr/>
        </p:nvSpPr>
        <p:spPr>
          <a:xfrm>
            <a:off x="2357962" y="3471249"/>
            <a:ext cx="609600" cy="3048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G3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E391FB-F00A-4A7B-AB44-EF3AF45573F7}"/>
              </a:ext>
            </a:extLst>
          </p:cNvPr>
          <p:cNvSpPr/>
          <p:nvPr/>
        </p:nvSpPr>
        <p:spPr>
          <a:xfrm>
            <a:off x="3068056" y="3471249"/>
            <a:ext cx="609600" cy="3048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G4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EC9169-00CA-41DD-93B7-EDC290DFEBA8}"/>
              </a:ext>
            </a:extLst>
          </p:cNvPr>
          <p:cNvSpPr/>
          <p:nvPr/>
        </p:nvSpPr>
        <p:spPr>
          <a:xfrm>
            <a:off x="4485953" y="3487014"/>
            <a:ext cx="609600" cy="30480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G6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D403AC-F36C-4C23-8259-764C0FAB8538}"/>
              </a:ext>
            </a:extLst>
          </p:cNvPr>
          <p:cNvSpPr/>
          <p:nvPr/>
        </p:nvSpPr>
        <p:spPr>
          <a:xfrm>
            <a:off x="5193491" y="3486631"/>
            <a:ext cx="609600" cy="3048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G7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F87BEF-B697-44F9-86EC-02F55FEF7B4F}"/>
              </a:ext>
            </a:extLst>
          </p:cNvPr>
          <p:cNvSpPr/>
          <p:nvPr/>
        </p:nvSpPr>
        <p:spPr>
          <a:xfrm>
            <a:off x="5901029" y="3491365"/>
            <a:ext cx="609600" cy="3048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G8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1C46FF0-64DE-4E05-849C-230412679D53}"/>
              </a:ext>
            </a:extLst>
          </p:cNvPr>
          <p:cNvSpPr/>
          <p:nvPr/>
        </p:nvSpPr>
        <p:spPr>
          <a:xfrm>
            <a:off x="6608567" y="3486631"/>
            <a:ext cx="60960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G9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3D8281-6DAD-42B3-AC43-623EE5DA8870}"/>
              </a:ext>
            </a:extLst>
          </p:cNvPr>
          <p:cNvSpPr/>
          <p:nvPr/>
        </p:nvSpPr>
        <p:spPr>
          <a:xfrm>
            <a:off x="7316105" y="3483628"/>
            <a:ext cx="609600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G10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5C1604-AA55-477D-A32C-08EA6B45B40A}"/>
              </a:ext>
            </a:extLst>
          </p:cNvPr>
          <p:cNvSpPr/>
          <p:nvPr/>
        </p:nvSpPr>
        <p:spPr>
          <a:xfrm>
            <a:off x="3778150" y="3486631"/>
            <a:ext cx="609600" cy="3048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G5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F30BBD-2D62-46F0-8030-7130914B5E1F}"/>
              </a:ext>
            </a:extLst>
          </p:cNvPr>
          <p:cNvSpPr/>
          <p:nvPr/>
        </p:nvSpPr>
        <p:spPr>
          <a:xfrm>
            <a:off x="1387364" y="1652644"/>
            <a:ext cx="6084829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A6EF97-96C1-4BAB-8F5E-BF7A11BDB748}"/>
              </a:ext>
            </a:extLst>
          </p:cNvPr>
          <p:cNvSpPr txBox="1"/>
          <p:nvPr/>
        </p:nvSpPr>
        <p:spPr>
          <a:xfrm>
            <a:off x="583323" y="1046523"/>
            <a:ext cx="1264525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Subject X:</a:t>
            </a:r>
            <a:endParaRPr lang="en-A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DC4480-4B8D-494F-878A-3C801E1E230B}"/>
              </a:ext>
            </a:extLst>
          </p:cNvPr>
          <p:cNvSpPr txBox="1"/>
          <p:nvPr/>
        </p:nvSpPr>
        <p:spPr>
          <a:xfrm>
            <a:off x="2966714" y="1649667"/>
            <a:ext cx="2912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Pool of Images: 140 Index: 1-140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4A33B169-A435-4FEC-9987-BC1479D98B12}"/>
              </a:ext>
            </a:extLst>
          </p:cNvPr>
          <p:cNvSpPr/>
          <p:nvPr/>
        </p:nvSpPr>
        <p:spPr>
          <a:xfrm>
            <a:off x="4344063" y="2886879"/>
            <a:ext cx="157655" cy="552523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4F303E-324B-4E00-B039-429F0BD52847}"/>
              </a:ext>
            </a:extLst>
          </p:cNvPr>
          <p:cNvSpPr txBox="1"/>
          <p:nvPr/>
        </p:nvSpPr>
        <p:spPr>
          <a:xfrm>
            <a:off x="4501718" y="2884304"/>
            <a:ext cx="2464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Divide into 10 groups</a:t>
            </a:r>
          </a:p>
          <a:p>
            <a:r>
              <a:rPr lang="en-AU" dirty="0"/>
              <a:t>Each group has 10 images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538F522-C3C9-4567-836D-A3609BB48805}"/>
              </a:ext>
            </a:extLst>
          </p:cNvPr>
          <p:cNvSpPr/>
          <p:nvPr/>
        </p:nvSpPr>
        <p:spPr>
          <a:xfrm>
            <a:off x="1370282" y="2563565"/>
            <a:ext cx="6084829" cy="3048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3049A825-8D0B-464F-A8E1-E8F4CAD62E00}"/>
              </a:ext>
            </a:extLst>
          </p:cNvPr>
          <p:cNvSpPr/>
          <p:nvPr/>
        </p:nvSpPr>
        <p:spPr>
          <a:xfrm>
            <a:off x="4344063" y="1992528"/>
            <a:ext cx="157655" cy="552523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E3EB04-B596-4038-9596-E78A2FDB6495}"/>
              </a:ext>
            </a:extLst>
          </p:cNvPr>
          <p:cNvSpPr txBox="1"/>
          <p:nvPr/>
        </p:nvSpPr>
        <p:spPr>
          <a:xfrm>
            <a:off x="4501718" y="2104876"/>
            <a:ext cx="17887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Shuffle the images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>
            <a:spLocks noGrp="1"/>
          </p:cNvSpPr>
          <p:nvPr>
            <p:ph type="title"/>
          </p:nvPr>
        </p:nvSpPr>
        <p:spPr>
          <a:xfrm>
            <a:off x="628650" y="79013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en-GB"/>
              <a:t>Trial schedule</a:t>
            </a:r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628650" y="833456"/>
            <a:ext cx="2196300" cy="435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imagesc.m 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6" name="Google Shape;1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9750" y="1268831"/>
            <a:ext cx="5464499" cy="3465487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4"/>
          <p:cNvSpPr txBox="1"/>
          <p:nvPr/>
        </p:nvSpPr>
        <p:spPr>
          <a:xfrm>
            <a:off x="3555638" y="983288"/>
            <a:ext cx="18024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Image order for 18 Subjects</a:t>
            </a:r>
            <a:endParaRPr sz="11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24"/>
          <p:cNvSpPr txBox="1"/>
          <p:nvPr/>
        </p:nvSpPr>
        <p:spPr>
          <a:xfrm>
            <a:off x="837769" y="2493206"/>
            <a:ext cx="915600" cy="8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Image Index order list(In 7 groups from 1-140)</a:t>
            </a:r>
            <a:endParaRPr sz="11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4"/>
          <p:cNvSpPr txBox="1"/>
          <p:nvPr/>
        </p:nvSpPr>
        <p:spPr>
          <a:xfrm>
            <a:off x="4140113" y="4694794"/>
            <a:ext cx="9156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Subject (1-18)</a:t>
            </a:r>
            <a:endParaRPr sz="11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488725" y="351769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Qianchen’s Version vs Van’s Version</a:t>
            </a:r>
            <a:endParaRPr/>
          </a:p>
        </p:txBody>
      </p:sp>
      <p:graphicFrame>
        <p:nvGraphicFramePr>
          <p:cNvPr id="135" name="Google Shape;135;p25"/>
          <p:cNvGraphicFramePr/>
          <p:nvPr/>
        </p:nvGraphicFramePr>
        <p:xfrm>
          <a:off x="206225" y="1014775"/>
          <a:ext cx="8567625" cy="4091780"/>
        </p:xfrm>
        <a:graphic>
          <a:graphicData uri="http://schemas.openxmlformats.org/drawingml/2006/table">
            <a:tbl>
              <a:tblPr>
                <a:noFill/>
                <a:tableStyleId>{9508F73D-3894-4E33-875A-0C4F244369D1}</a:tableStyleId>
              </a:tblPr>
              <a:tblGrid>
                <a:gridCol w="285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5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5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Qianchen 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Van 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6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Instruction &amp; practice [Minor]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133 x 3 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3 trials, 500, 250, 133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# of trials per participant [Important]</a:t>
                      </a:r>
                      <a:endParaRPr sz="12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80 (2 hours, 2 days) 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14 (20 min) 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Order of image present</a:t>
                      </a:r>
                      <a:endParaRPr sz="12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0000"/>
                          </a:solidFill>
                        </a:rPr>
                        <a:t>Fix</a:t>
                      </a:r>
                      <a:endParaRPr sz="12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0000"/>
                          </a:solidFill>
                        </a:rPr>
                        <a:t>Random</a:t>
                      </a:r>
                      <a:endParaRPr sz="12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2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# of </a:t>
                      </a:r>
                      <a:r>
                        <a:rPr lang="en-GB" sz="1200" dirty="0" err="1"/>
                        <a:t>particpants</a:t>
                      </a:r>
                      <a:r>
                        <a:rPr lang="en-GB" sz="1200" dirty="0"/>
                        <a:t> </a:t>
                      </a:r>
                      <a:endParaRPr sz="12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18? 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10 groups x 18 subject = 180 participants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6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# of patches from the original 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4 or 5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0000"/>
                          </a:solidFill>
                        </a:rPr>
                        <a:t>4 or 5</a:t>
                      </a:r>
                      <a:endParaRPr sz="12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31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# of patche with a critical object replaced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8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# of null patches [minor]</a:t>
                      </a:r>
                      <a:endParaRPr sz="12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15 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0000"/>
                          </a:solidFill>
                        </a:rPr>
                        <a:t>16 or 15 </a:t>
                      </a:r>
                      <a:r>
                        <a:rPr lang="en-GB" sz="1200"/>
                        <a:t>(to keep # of questions same)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2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null patch  location </a:t>
                      </a:r>
                      <a:endParaRPr sz="120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random from 12 </a:t>
                      </a:r>
                      <a:endParaRPr sz="120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>
                          <a:solidFill>
                            <a:srgbClr val="FF0000"/>
                          </a:solidFill>
                        </a:rPr>
                        <a:t>random from  12</a:t>
                      </a:r>
                      <a:endParaRPr sz="1200"/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4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proportion of congruent/incongruent 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/>
                        <a:t>50/50(%)</a:t>
                      </a:r>
                      <a:endParaRPr sz="12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dirty="0"/>
                        <a:t>50/50(%)</a:t>
                      </a:r>
                      <a:endParaRPr sz="1200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Advantage vs. Disadvantage</a:t>
            </a:r>
            <a:endParaRPr/>
          </a:p>
        </p:txBody>
      </p:sp>
      <p:sp>
        <p:nvSpPr>
          <p:cNvPr id="141" name="Google Shape;141;p26"/>
          <p:cNvSpPr txBox="1">
            <a:spLocks noGrp="1"/>
          </p:cNvSpPr>
          <p:nvPr>
            <p:ph type="body" idx="1"/>
          </p:nvPr>
        </p:nvSpPr>
        <p:spPr>
          <a:xfrm>
            <a:off x="628650" y="1096476"/>
            <a:ext cx="7886700" cy="3997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Advantage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○"/>
            </a:pPr>
            <a:r>
              <a:rPr lang="en-GB">
                <a:solidFill>
                  <a:srgbClr val="0000FF"/>
                </a:solidFill>
              </a:rPr>
              <a:t>File size is relatively small (around 10mb) and easy to upload and download from the website</a:t>
            </a:r>
            <a:endParaRPr>
              <a:solidFill>
                <a:srgbClr val="0000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○"/>
            </a:pPr>
            <a:r>
              <a:rPr lang="en-GB">
                <a:solidFill>
                  <a:srgbClr val="0000FF"/>
                </a:solidFill>
              </a:rPr>
              <a:t>Can collect a large number of data from all around the world which can make the data analysis more reliable</a:t>
            </a:r>
            <a:endParaRPr>
              <a:solidFill>
                <a:srgbClr val="0000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>
                <a:solidFill>
                  <a:srgbClr val="000000"/>
                </a:solidFill>
              </a:rPr>
              <a:t>Disadvantage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○"/>
            </a:pPr>
            <a:r>
              <a:rPr lang="en-GB">
                <a:solidFill>
                  <a:srgbClr val="0000FF"/>
                </a:solidFill>
              </a:rPr>
              <a:t>We found that when the subject download from the website, they still need around 6 min even the size of the file is not big.</a:t>
            </a:r>
            <a:endParaRPr>
              <a:solidFill>
                <a:srgbClr val="0000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○"/>
            </a:pPr>
            <a:r>
              <a:rPr lang="en-GB">
                <a:solidFill>
                  <a:srgbClr val="0000FF"/>
                </a:solidFill>
              </a:rPr>
              <a:t>The downloading time depends on the number of files which need to be downloaded.</a:t>
            </a:r>
            <a:endParaRPr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To Do: </a:t>
            </a:r>
            <a:endParaRPr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0000"/>
                </a:solidFill>
              </a:rPr>
              <a:t>1. Find a way to reduce the downloading time period</a:t>
            </a:r>
            <a:endParaRPr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0000"/>
                </a:solidFill>
              </a:rPr>
              <a:t>2. Create some links to be used for pilot and make a pre data analysis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Overall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/>
              <a:t>Aim</a:t>
            </a:r>
            <a:endParaRPr sz="2400" b="1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To capture the information transfer rate based on phenomenal consciousness, by using patches of images as response opportunities.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To examine whether the informativeness of visual perception is limited by its detailedness (a.k.a resolution)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Replicate previous experiment in MATLAB version to Inquisit version and upload to MTurk to collect experiment data from world.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M-Turk</a:t>
            </a:r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/>
              <a:t>M-Turk has an advantage that it can have participants from the world. It can have a big cloud of participants which means we can have more data we want than lab version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dirty="0">
                <a:solidFill>
                  <a:srgbClr val="FF0000"/>
                </a:solidFill>
              </a:rPr>
              <a:t>Size of each experiment will be small</a:t>
            </a:r>
            <a:r>
              <a:rPr lang="en-GB" dirty="0"/>
              <a:t> and the participant </a:t>
            </a:r>
            <a:r>
              <a:rPr lang="en-GB" dirty="0">
                <a:solidFill>
                  <a:srgbClr val="FF0000"/>
                </a:solidFill>
              </a:rPr>
              <a:t>no need to download all of the files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but they need</a:t>
            </a:r>
            <a:r>
              <a:rPr lang="en-GB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dirty="0">
                <a:solidFill>
                  <a:srgbClr val="0070C0"/>
                </a:solidFill>
              </a:rPr>
              <a:t>Basic p</a:t>
            </a:r>
            <a:r>
              <a:rPr lang="en-GB" dirty="0" err="1"/>
              <a:t>rocedure</a:t>
            </a:r>
            <a:r>
              <a:rPr lang="en-GB" dirty="0"/>
              <a:t> / </a:t>
            </a:r>
            <a:r>
              <a:rPr lang="en-GB" dirty="0">
                <a:solidFill>
                  <a:srgbClr val="0070C0"/>
                </a:solidFill>
              </a:rPr>
              <a:t>basic design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●"/>
            </a:pPr>
            <a:r>
              <a:rPr lang="en-GB" dirty="0">
                <a:solidFill>
                  <a:schemeClr val="accent1"/>
                </a:solidFill>
              </a:rPr>
              <a:t>STEP 1: Fixation</a:t>
            </a:r>
            <a:endParaRPr dirty="0"/>
          </a:p>
          <a:p>
            <a:pPr marL="342900" lvl="1" indent="0" algn="l" rtl="0">
              <a:lnSpc>
                <a:spcPct val="90000"/>
              </a:lnSpc>
              <a:spcBef>
                <a:spcPts val="400"/>
              </a:spcBef>
              <a:spcAft>
                <a:spcPts val="1600"/>
              </a:spcAft>
              <a:buClr>
                <a:schemeClr val="dk1"/>
              </a:buClr>
              <a:buSzPts val="1800"/>
              <a:buNone/>
            </a:pPr>
            <a:r>
              <a:rPr lang="en-GB" dirty="0"/>
              <a:t>Participants </a:t>
            </a:r>
            <a:r>
              <a:rPr lang="en-GB" dirty="0">
                <a:solidFill>
                  <a:srgbClr val="0070C0"/>
                </a:solidFill>
              </a:rPr>
              <a:t>fixate </a:t>
            </a:r>
            <a:r>
              <a:rPr lang="en-GB" dirty="0"/>
              <a:t>on the cross at the centre of the screen for 500 </a:t>
            </a:r>
            <a:r>
              <a:rPr lang="en-GB" dirty="0" err="1"/>
              <a:t>ms</a:t>
            </a:r>
            <a:endParaRPr dirty="0"/>
          </a:p>
        </p:txBody>
      </p:sp>
      <p:pic>
        <p:nvPicPr>
          <p:cNvPr id="80" name="Google Shape;80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71937" y="2200508"/>
            <a:ext cx="3800126" cy="2533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GB"/>
              <a:t>Procedure</a:t>
            </a:r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●"/>
            </a:pPr>
            <a:r>
              <a:rPr lang="en-GB" dirty="0">
                <a:solidFill>
                  <a:schemeClr val="accent1"/>
                </a:solidFill>
              </a:rPr>
              <a:t>STEP 2: Image Presentation</a:t>
            </a:r>
            <a:endParaRPr dirty="0"/>
          </a:p>
          <a:p>
            <a:pPr marL="342900" lvl="1" indent="0" algn="l" rtl="0">
              <a:lnSpc>
                <a:spcPct val="90000"/>
              </a:lnSpc>
              <a:spcBef>
                <a:spcPts val="400"/>
              </a:spcBef>
              <a:spcAft>
                <a:spcPts val="1600"/>
              </a:spcAft>
              <a:buClr>
                <a:schemeClr val="dk1"/>
              </a:buClr>
              <a:buSzPts val="1800"/>
              <a:buNone/>
            </a:pPr>
            <a:r>
              <a:rPr lang="en-GB" dirty="0"/>
              <a:t>After fixation, an Image will be presented on the centre of the screen for 133ms. Then this image will be masked out by 5 masks, and each mask last 60ms. So the masking time period will be 300ms in total.</a:t>
            </a:r>
            <a:endParaRPr dirty="0"/>
          </a:p>
        </p:txBody>
      </p:sp>
      <p:pic>
        <p:nvPicPr>
          <p:cNvPr id="87" name="Google Shape;87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03707" y="2651882"/>
            <a:ext cx="2536588" cy="2340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590783" y="-17191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GB"/>
              <a:t>Procedure</a:t>
            </a:r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xfrm>
            <a:off x="590783" y="548783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●"/>
            </a:pPr>
            <a:r>
              <a:rPr lang="en-GB" dirty="0">
                <a:solidFill>
                  <a:schemeClr val="accent1"/>
                </a:solidFill>
              </a:rPr>
              <a:t>STEP 3: </a:t>
            </a:r>
            <a:r>
              <a:rPr lang="en-GB" dirty="0">
                <a:solidFill>
                  <a:srgbClr val="0070C0"/>
                </a:solidFill>
              </a:rPr>
              <a:t>Patch presentation</a:t>
            </a:r>
            <a:endParaRPr dirty="0"/>
          </a:p>
          <a:p>
            <a:pPr marL="34290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/>
              <a:t>After the image presentation, another 500ms fixation will be presented. Then a patch of image will be flashed briefly (133ms) on the screen, followed by mask (300 </a:t>
            </a:r>
            <a:r>
              <a:rPr lang="en-GB" dirty="0" err="1"/>
              <a:t>ms</a:t>
            </a:r>
            <a:r>
              <a:rPr lang="en-GB" dirty="0"/>
              <a:t>). The patch can appear in one of the 9 positions, but it will be in the same location where the patch occupied in the original image. (See the demo below). </a:t>
            </a:r>
            <a:endParaRPr dirty="0"/>
          </a:p>
        </p:txBody>
      </p:sp>
      <p:pic>
        <p:nvPicPr>
          <p:cNvPr id="94" name="Google Shape;94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87707" y="2750266"/>
            <a:ext cx="2568585" cy="22683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590783" y="-171910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GB"/>
              <a:t>Procedure</a:t>
            </a:r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body" idx="1"/>
          </p:nvPr>
        </p:nvSpPr>
        <p:spPr>
          <a:xfrm>
            <a:off x="590783" y="548783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Char char="●"/>
            </a:pPr>
            <a:r>
              <a:rPr lang="en-GB" dirty="0">
                <a:solidFill>
                  <a:schemeClr val="accent1"/>
                </a:solidFill>
              </a:rPr>
              <a:t>STEP 4: </a:t>
            </a:r>
            <a:r>
              <a:rPr lang="en-GB" dirty="0">
                <a:solidFill>
                  <a:srgbClr val="0070C0"/>
                </a:solidFill>
              </a:rPr>
              <a:t>Patch presence/absence decision</a:t>
            </a:r>
            <a:endParaRPr dirty="0">
              <a:solidFill>
                <a:srgbClr val="0070C0"/>
              </a:solidFill>
            </a:endParaRPr>
          </a:p>
          <a:p>
            <a:pPr marL="342900" lvl="1" indent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dirty="0"/>
              <a:t>After the mask, participants will be asked a question about if the patch was a part of the image shown before, together with the confidence from 1 to 4 (8 AFC). After the click, they are asked to click the central square to avoid keep on pressing the same response. </a:t>
            </a:r>
            <a:endParaRPr dirty="0"/>
          </a:p>
          <a:p>
            <a:pPr marL="342900" lvl="1" indent="0" algn="l" rtl="0">
              <a:lnSpc>
                <a:spcPct val="90000"/>
              </a:lnSpc>
              <a:spcBef>
                <a:spcPts val="400"/>
              </a:spcBef>
              <a:spcAft>
                <a:spcPts val="1600"/>
              </a:spcAft>
              <a:buClr>
                <a:schemeClr val="dk1"/>
              </a:buClr>
              <a:buSzPts val="1800"/>
              <a:buNone/>
            </a:pPr>
            <a:endParaRPr dirty="0"/>
          </a:p>
        </p:txBody>
      </p:sp>
      <p:pic>
        <p:nvPicPr>
          <p:cNvPr id="101" name="Google Shape;10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65389" y="2372146"/>
            <a:ext cx="4813225" cy="2471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Strategy</a:t>
            </a:r>
            <a:endParaRPr dirty="0"/>
          </a:p>
        </p:txBody>
      </p:sp>
      <p:sp>
        <p:nvSpPr>
          <p:cNvPr id="107" name="Google Shape;107;p2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dirty="0">
                <a:solidFill>
                  <a:srgbClr val="0070C0"/>
                </a:solidFill>
              </a:rPr>
              <a:t>Image</a:t>
            </a:r>
          </a:p>
          <a:p>
            <a:pPr lvl="1">
              <a:spcBef>
                <a:spcPts val="0"/>
              </a:spcBef>
              <a:buClr>
                <a:srgbClr val="000000"/>
              </a:buClr>
              <a:buChar char="●"/>
            </a:pPr>
            <a:r>
              <a:rPr lang="en-GB" dirty="0">
                <a:solidFill>
                  <a:srgbClr val="0070C0"/>
                </a:solidFill>
              </a:rPr>
              <a:t>All 140 images (140 congruent-incongruent pairs I suppose?) in the data base have been used </a:t>
            </a:r>
          </a:p>
          <a:p>
            <a:pPr lvl="1">
              <a:spcBef>
                <a:spcPts val="0"/>
              </a:spcBef>
              <a:buClr>
                <a:srgbClr val="000000"/>
              </a:buClr>
              <a:buChar char="●"/>
            </a:pPr>
            <a:r>
              <a:rPr lang="en-GB" dirty="0">
                <a:solidFill>
                  <a:srgbClr val="0070C0"/>
                </a:solidFill>
              </a:rPr>
              <a:t>Presentation</a:t>
            </a:r>
            <a:r>
              <a:rPr lang="en-GB" dirty="0">
                <a:solidFill>
                  <a:srgbClr val="000000"/>
                </a:solidFill>
              </a:rPr>
              <a:t> Order</a:t>
            </a:r>
            <a:endParaRPr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buClr>
                <a:srgbClr val="0000FF"/>
              </a:buClr>
              <a:buChar char="○"/>
            </a:pPr>
            <a:r>
              <a:rPr lang="en-GB" dirty="0">
                <a:solidFill>
                  <a:srgbClr val="0000FF"/>
                </a:solidFill>
              </a:rPr>
              <a:t>Ensure the experiments between different subjects can have different order list</a:t>
            </a:r>
            <a:endParaRPr dirty="0">
              <a:solidFill>
                <a:srgbClr val="0000FF"/>
              </a:solidFill>
            </a:endParaRPr>
          </a:p>
          <a:p>
            <a:pPr lvl="1">
              <a:spcBef>
                <a:spcPts val="0"/>
              </a:spcBef>
              <a:buClr>
                <a:srgbClr val="000000"/>
              </a:buClr>
              <a:buChar char="●"/>
            </a:pPr>
            <a:r>
              <a:rPr lang="en-GB" dirty="0">
                <a:solidFill>
                  <a:srgbClr val="000000"/>
                </a:solidFill>
              </a:rPr>
              <a:t>Image </a:t>
            </a:r>
            <a:r>
              <a:rPr lang="en-GB" dirty="0">
                <a:solidFill>
                  <a:srgbClr val="0070C0"/>
                </a:solidFill>
              </a:rPr>
              <a:t>congruency</a:t>
            </a:r>
            <a:endParaRPr dirty="0">
              <a:solidFill>
                <a:srgbClr val="000000"/>
              </a:solidFill>
            </a:endParaRPr>
          </a:p>
          <a:p>
            <a:pPr lvl="2">
              <a:spcBef>
                <a:spcPts val="0"/>
              </a:spcBef>
              <a:buClr>
                <a:srgbClr val="0000FF"/>
              </a:buClr>
              <a:buChar char="○"/>
            </a:pPr>
            <a:r>
              <a:rPr lang="en-GB" dirty="0">
                <a:solidFill>
                  <a:srgbClr val="0000FF"/>
                </a:solidFill>
              </a:rPr>
              <a:t>Can be Congruent or Incongruent</a:t>
            </a:r>
            <a:endParaRPr dirty="0">
              <a:solidFill>
                <a:srgbClr val="0000FF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-GB" dirty="0">
                <a:solidFill>
                  <a:srgbClr val="000000"/>
                </a:solidFill>
              </a:rPr>
              <a:t>Patch </a:t>
            </a:r>
            <a:r>
              <a:rPr lang="en-GB" dirty="0">
                <a:solidFill>
                  <a:srgbClr val="0070C0"/>
                </a:solidFill>
              </a:rPr>
              <a:t>types</a:t>
            </a:r>
            <a:endParaRPr dirty="0"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○"/>
            </a:pPr>
            <a:r>
              <a:rPr lang="en-GB" dirty="0">
                <a:solidFill>
                  <a:srgbClr val="0000FF"/>
                </a:solidFill>
              </a:rPr>
              <a:t>Each trial has 21 patches to present and the present order need to be complete random</a:t>
            </a:r>
            <a:endParaRPr dirty="0">
              <a:solidFill>
                <a:srgbClr val="0000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○"/>
            </a:pPr>
            <a:r>
              <a:rPr lang="en-GB" dirty="0">
                <a:solidFill>
                  <a:srgbClr val="0000FF"/>
                </a:solidFill>
              </a:rPr>
              <a:t>When Critical Patch is in EVEN position : 4 patches from present image + 1 critical patch from reverse Image + 16 absent patches</a:t>
            </a:r>
            <a:endParaRPr dirty="0">
              <a:solidFill>
                <a:srgbClr val="0000FF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Char char="○"/>
            </a:pPr>
            <a:r>
              <a:rPr lang="en-GB" dirty="0">
                <a:solidFill>
                  <a:srgbClr val="0000FF"/>
                </a:solidFill>
              </a:rPr>
              <a:t>When Critical Patch is in ODD position : 5 patches from present image + 1 critical patch from reverse Image + 15 absent patches</a:t>
            </a:r>
            <a:endParaRPr dirty="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title"/>
          </p:nvPr>
        </p:nvSpPr>
        <p:spPr>
          <a:xfrm>
            <a:off x="529275" y="191400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Trial schedule  </a:t>
            </a:r>
            <a:endParaRPr/>
          </a:p>
        </p:txBody>
      </p:sp>
      <p:graphicFrame>
        <p:nvGraphicFramePr>
          <p:cNvPr id="113" name="Google Shape;113;p22"/>
          <p:cNvGraphicFramePr/>
          <p:nvPr/>
        </p:nvGraphicFramePr>
        <p:xfrm>
          <a:off x="529275" y="1136519"/>
          <a:ext cx="7715250" cy="3352690"/>
        </p:xfrm>
        <a:graphic>
          <a:graphicData uri="http://schemas.openxmlformats.org/drawingml/2006/table">
            <a:tbl>
              <a:tblPr>
                <a:noFill/>
                <a:tableStyleId>{9508F73D-3894-4E33-875A-0C4F244369D1}</a:tableStyleId>
              </a:tblPr>
              <a:tblGrid>
                <a:gridCol w="154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430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Subject 1</a:t>
                      </a: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Subject 2</a:t>
                      </a: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...</a:t>
                      </a: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Subject 18</a:t>
                      </a:r>
                      <a:endParaRPr sz="1100"/>
                    </a:p>
                  </a:txBody>
                  <a:tcPr marL="68575" marR="68575" marT="68575" marB="685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Group 1 (14 images)</a:t>
                      </a:r>
                      <a:endParaRPr sz="1100"/>
                    </a:p>
                  </a:txBody>
                  <a:tcPr marL="68575" marR="68575" marT="68575" marB="68575"/>
                </a:tc>
                <a:tc rowSpan="10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0000"/>
                          </a:solidFill>
                        </a:rPr>
                        <a:t>Random order list for image 1 to 140</a:t>
                      </a:r>
                      <a:endParaRPr>
                        <a:solidFill>
                          <a:srgbClr val="FF0000"/>
                        </a:solidFill>
                      </a:endParaRPr>
                    </a:p>
                  </a:txBody>
                  <a:tcPr marL="68575" marR="68575" marT="68575" marB="68575"/>
                </a:tc>
                <a:tc rowSpan="10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0000"/>
                          </a:solidFill>
                        </a:rPr>
                        <a:t>Random order list for image 1 to 140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68575" marR="68575" marT="68575" marB="68575"/>
                </a:tc>
                <a:tc rowSpan="10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/>
                        <a:t>...</a:t>
                      </a:r>
                      <a:endParaRPr sz="1100"/>
                    </a:p>
                  </a:txBody>
                  <a:tcPr marL="68575" marR="68575" marT="68575" marB="68575"/>
                </a:tc>
                <a:tc rowSpan="10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rgbClr val="FF0000"/>
                          </a:solidFill>
                        </a:rPr>
                        <a:t>Random order list for image 1 to 140</a:t>
                      </a:r>
                      <a:endParaRPr sz="1100">
                        <a:solidFill>
                          <a:srgbClr val="FF0000"/>
                        </a:solidFill>
                      </a:endParaRPr>
                    </a:p>
                  </a:txBody>
                  <a:tcPr marL="68575" marR="68575" marT="68575" marB="685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1"/>
                          </a:solidFill>
                        </a:rPr>
                        <a:t>Group 2 (14 images)</a:t>
                      </a:r>
                      <a:endParaRPr sz="1100"/>
                    </a:p>
                  </a:txBody>
                  <a:tcPr marL="68575" marR="68575" marT="68575" marB="6857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1"/>
                          </a:solidFill>
                        </a:rPr>
                        <a:t>Group 3 (14 images)</a:t>
                      </a:r>
                      <a:endParaRPr sz="1100"/>
                    </a:p>
                  </a:txBody>
                  <a:tcPr marL="68575" marR="68575" marT="68575" marB="6857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1"/>
                          </a:solidFill>
                        </a:rPr>
                        <a:t>Group 4 (14 images)</a:t>
                      </a:r>
                      <a:endParaRPr sz="1100"/>
                    </a:p>
                  </a:txBody>
                  <a:tcPr marL="68575" marR="68575" marT="68575" marB="6857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1"/>
                          </a:solidFill>
                        </a:rPr>
                        <a:t>Group 5 (14 images)</a:t>
                      </a:r>
                      <a:endParaRPr sz="1100"/>
                    </a:p>
                  </a:txBody>
                  <a:tcPr marL="68575" marR="68575" marT="68575" marB="6857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1"/>
                          </a:solidFill>
                        </a:rPr>
                        <a:t>Group 6 (14 images)</a:t>
                      </a:r>
                      <a:endParaRPr sz="1100"/>
                    </a:p>
                  </a:txBody>
                  <a:tcPr marL="68575" marR="68575" marT="68575" marB="6857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1"/>
                          </a:solidFill>
                        </a:rPr>
                        <a:t>Group 7 (14 images)</a:t>
                      </a:r>
                      <a:endParaRPr sz="1100"/>
                    </a:p>
                  </a:txBody>
                  <a:tcPr marL="68575" marR="68575" marT="68575" marB="6857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>
                          <a:solidFill>
                            <a:schemeClr val="dk1"/>
                          </a:solidFill>
                        </a:rPr>
                        <a:t>Group 8 (14 images)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68575" marB="6857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>
                          <a:solidFill>
                            <a:schemeClr val="dk1"/>
                          </a:solidFill>
                        </a:rPr>
                        <a:t>Group 9 (14 images)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68575" marB="6857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100">
                          <a:solidFill>
                            <a:schemeClr val="dk1"/>
                          </a:solidFill>
                        </a:rPr>
                        <a:t>Group 10 (14 images)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L="68575" marR="68575" marT="68575" marB="6857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838</Words>
  <Application>Microsoft Office PowerPoint</Application>
  <PresentationFormat>On-screen Show (16:9)</PresentationFormat>
  <Paragraphs>114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Simple Light</vt:lpstr>
      <vt:lpstr>Qianchen’s Project  (Inquisit Version)</vt:lpstr>
      <vt:lpstr>Overall</vt:lpstr>
      <vt:lpstr>M-Turk</vt:lpstr>
      <vt:lpstr>Basic procedure / basic design</vt:lpstr>
      <vt:lpstr>Procedure</vt:lpstr>
      <vt:lpstr>Procedure</vt:lpstr>
      <vt:lpstr>Procedure</vt:lpstr>
      <vt:lpstr>Strategy</vt:lpstr>
      <vt:lpstr>Trial schedule  </vt:lpstr>
      <vt:lpstr>Trial schedule </vt:lpstr>
      <vt:lpstr>Trial schedule</vt:lpstr>
      <vt:lpstr>Qianchen’s Version vs Van’s Version</vt:lpstr>
      <vt:lpstr>Advantage vs. Disadvantage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Qianchen’s Project  (Inquisit Version)</dc:title>
  <dc:creator>Qianchen Liang</dc:creator>
  <cp:lastModifiedBy>Ruitong Fan</cp:lastModifiedBy>
  <cp:revision>8</cp:revision>
  <dcterms:modified xsi:type="dcterms:W3CDTF">2020-01-23T00:39:31Z</dcterms:modified>
</cp:coreProperties>
</file>